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145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A703D53-A4B0-41F9-A9B3-25306B580913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357305D-D946-4A48-9ECD-E1F4D01579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TURING MACHINES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CSc</a:t>
            </a:r>
            <a:r>
              <a:rPr lang="en-US" dirty="0" smtClean="0"/>
              <a:t> 304</a:t>
            </a:r>
          </a:p>
          <a:p>
            <a:r>
              <a:rPr lang="en-US" dirty="0" smtClean="0"/>
              <a:t>Stephen </a:t>
            </a:r>
            <a:r>
              <a:rPr lang="en-US" dirty="0" err="1" smtClean="0"/>
              <a:t>Lucci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70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Transduction  Paradigm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71" t="17641" r="30713" b="31953"/>
          <a:stretch/>
        </p:blipFill>
        <p:spPr>
          <a:xfrm>
            <a:off x="2505844" y="1524000"/>
            <a:ext cx="7180312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95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Homework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80" t="43126" r="30195" b="38758"/>
          <a:stretch/>
        </p:blipFill>
        <p:spPr>
          <a:xfrm>
            <a:off x="609599" y="1524000"/>
            <a:ext cx="11103201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616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Homework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820400" cy="4024125"/>
          </a:xfrm>
        </p:spPr>
        <p:txBody>
          <a:bodyPr/>
          <a:lstStyle/>
          <a:p>
            <a:r>
              <a:rPr lang="en-US" dirty="0" smtClean="0"/>
              <a:t>Language Recognition </a:t>
            </a:r>
          </a:p>
          <a:p>
            <a:r>
              <a:rPr lang="en-US" dirty="0" smtClean="0"/>
              <a:t>A Tm to decide (recognize) the language L of </a:t>
            </a:r>
            <a:r>
              <a:rPr lang="en-US" smtClean="0"/>
              <a:t>well-balanced </a:t>
            </a:r>
            <a:r>
              <a:rPr lang="en-US" smtClean="0"/>
              <a:t>parenthesized </a:t>
            </a:r>
            <a:r>
              <a:rPr lang="en-US" dirty="0" smtClean="0"/>
              <a:t>expressions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324" t="56559" r="51405" b="20090"/>
          <a:stretch/>
        </p:blipFill>
        <p:spPr>
          <a:xfrm>
            <a:off x="609600" y="2837406"/>
            <a:ext cx="4444751" cy="33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03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/>
              <a:t>More Homework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" y="1634490"/>
            <a:ext cx="10820400" cy="4024125"/>
          </a:xfrm>
        </p:spPr>
        <p:txBody>
          <a:bodyPr/>
          <a:lstStyle/>
          <a:p>
            <a:r>
              <a:rPr lang="en-US" dirty="0" smtClean="0"/>
              <a:t>A Turing Transducer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1133" t="34374" r="51333" b="53733"/>
          <a:stretch/>
        </p:blipFill>
        <p:spPr>
          <a:xfrm>
            <a:off x="685799" y="2349113"/>
            <a:ext cx="6846571" cy="26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49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/>
          <a:lstStyle/>
          <a:p>
            <a:r>
              <a:rPr lang="en-US" dirty="0"/>
              <a:t>More Homework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10820400" cy="4024125"/>
          </a:xfrm>
        </p:spPr>
        <p:txBody>
          <a:bodyPr/>
          <a:lstStyle/>
          <a:p>
            <a:r>
              <a:rPr lang="en-US" dirty="0" smtClean="0"/>
              <a:t>A more rigorous definition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733" t="53022" r="40067" b="31333"/>
          <a:stretch/>
        </p:blipFill>
        <p:spPr>
          <a:xfrm>
            <a:off x="948689" y="2171202"/>
            <a:ext cx="8441951" cy="2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323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smtClean="0"/>
              <a:t>Deterministic </a:t>
            </a:r>
            <a:r>
              <a:rPr lang="en-US" dirty="0"/>
              <a:t>Turing Machine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44" t="70701" r="46712" b="8306"/>
          <a:stretch/>
        </p:blipFill>
        <p:spPr>
          <a:xfrm>
            <a:off x="2918460" y="2038516"/>
            <a:ext cx="6042660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80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15171" cy="4358006"/>
          </a:xfrm>
        </p:spPr>
        <p:txBody>
          <a:bodyPr numCol="1" spcCol="0">
            <a:normAutofit/>
          </a:bodyPr>
          <a:lstStyle/>
          <a:p>
            <a:r>
              <a:rPr lang="en-US" sz="2800" dirty="0"/>
              <a:t>Unary number theoretic functions</a:t>
            </a:r>
          </a:p>
          <a:p>
            <a:r>
              <a:rPr lang="en-US" sz="2800" dirty="0"/>
              <a:t>Function computation paradigm</a:t>
            </a:r>
          </a:p>
          <a:p>
            <a:r>
              <a:rPr lang="en-US" sz="2800" dirty="0"/>
              <a:t>Symbol manipulation</a:t>
            </a:r>
          </a:p>
          <a:p>
            <a:r>
              <a:rPr lang="en-US" sz="2800" dirty="0"/>
              <a:t>Language recognition paradigm</a:t>
            </a:r>
          </a:p>
          <a:p>
            <a:r>
              <a:rPr lang="en-US" sz="2800" dirty="0"/>
              <a:t>Transduction paradigm</a:t>
            </a:r>
          </a:p>
          <a:p>
            <a:r>
              <a:rPr lang="en-US" sz="2800" dirty="0"/>
              <a:t>“in-principle” computability</a:t>
            </a:r>
          </a:p>
          <a:p>
            <a:r>
              <a:rPr lang="en-US" sz="2800" dirty="0"/>
              <a:t>Computational </a:t>
            </a:r>
            <a:r>
              <a:rPr lang="en-US" sz="2800" dirty="0" smtClean="0"/>
              <a:t>feasibility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9689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Machines: Formal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488680" cy="4876800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/>
              <a:t>We Assume some finite input </a:t>
            </a:r>
            <a:r>
              <a:rPr lang="en-US" dirty="0" smtClean="0"/>
              <a:t>alphabet</a:t>
            </a:r>
          </a:p>
          <a:p>
            <a:pPr marL="457200" indent="-457200"/>
            <a:r>
              <a:rPr lang="en-US" dirty="0" smtClean="0"/>
              <a:t>∑ = { a</a:t>
            </a:r>
            <a:r>
              <a:rPr lang="en-US" baseline="-25000" dirty="0" smtClean="0"/>
              <a:t>1</a:t>
            </a:r>
            <a:r>
              <a:rPr lang="en-US" dirty="0" smtClean="0"/>
              <a:t>, … ,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r>
              <a:rPr lang="en-US" dirty="0" smtClean="0"/>
              <a:t>}</a:t>
            </a:r>
          </a:p>
          <a:p>
            <a:pPr marL="457200" indent="-457200"/>
            <a:r>
              <a:rPr lang="en-US" dirty="0" smtClean="0"/>
              <a:t>Every </a:t>
            </a:r>
            <a:r>
              <a:rPr lang="en-US" dirty="0"/>
              <a:t>Turing machine has a finite nonempty set of </a:t>
            </a:r>
            <a:r>
              <a:rPr lang="en-US" dirty="0" smtClean="0"/>
              <a:t>states </a:t>
            </a:r>
            <a:r>
              <a:rPr lang="en-US" dirty="0"/>
              <a:t>Q = { q</a:t>
            </a:r>
            <a:r>
              <a:rPr lang="en-US" baseline="-25000" dirty="0"/>
              <a:t>0</a:t>
            </a:r>
            <a:r>
              <a:rPr lang="en-US" dirty="0"/>
              <a:t>, q</a:t>
            </a:r>
            <a:r>
              <a:rPr lang="en-US" baseline="-25000" dirty="0"/>
              <a:t>1</a:t>
            </a:r>
            <a:r>
              <a:rPr lang="en-US" dirty="0"/>
              <a:t>, … , </a:t>
            </a:r>
            <a:r>
              <a:rPr lang="en-US" dirty="0" err="1"/>
              <a:t>q</a:t>
            </a:r>
            <a:r>
              <a:rPr lang="en-US" baseline="-25000" dirty="0" err="1"/>
              <a:t>n</a:t>
            </a:r>
            <a:r>
              <a:rPr lang="en-US" dirty="0"/>
              <a:t>}</a:t>
            </a:r>
          </a:p>
          <a:p>
            <a:pPr marL="457200" indent="-457200"/>
            <a:r>
              <a:rPr lang="en-US" dirty="0"/>
              <a:t>A distinguished initial state: </a:t>
            </a:r>
            <a:r>
              <a:rPr lang="en-US" dirty="0" err="1"/>
              <a:t>q</a:t>
            </a:r>
            <a:r>
              <a:rPr lang="en-US" baseline="-25000" dirty="0" err="1"/>
              <a:t>init</a:t>
            </a:r>
            <a:endParaRPr lang="en-US" baseline="-25000" dirty="0"/>
          </a:p>
          <a:p>
            <a:pPr marL="457200" indent="-457200"/>
            <a:r>
              <a:rPr lang="en-US" dirty="0"/>
              <a:t>We shall assume this is </a:t>
            </a:r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557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11530"/>
            <a:ext cx="10972800" cy="5665470"/>
          </a:xfrm>
        </p:spPr>
        <p:txBody>
          <a:bodyPr/>
          <a:lstStyle/>
          <a:p>
            <a:pPr marL="342900" indent="-342900"/>
            <a:r>
              <a:rPr lang="en-US" dirty="0"/>
              <a:t>With ∑ = { a</a:t>
            </a:r>
            <a:r>
              <a:rPr lang="en-US" baseline="-25000" dirty="0"/>
              <a:t>1</a:t>
            </a:r>
            <a:r>
              <a:rPr lang="en-US" dirty="0"/>
              <a:t>, … 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}</a:t>
            </a:r>
          </a:p>
          <a:p>
            <a:pPr marL="342900" indent="-342900"/>
            <a:r>
              <a:rPr lang="en-US" dirty="0"/>
              <a:t>Identify k+3 r/w head actions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271" t="29342" r="26366" b="53099"/>
          <a:stretch/>
        </p:blipFill>
        <p:spPr>
          <a:xfrm>
            <a:off x="609600" y="2296194"/>
            <a:ext cx="9672687" cy="33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602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Machines Formally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524000"/>
            <a:ext cx="10561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Turing machine (Tm) instruction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&lt; </a:t>
            </a:r>
            <a:r>
              <a:rPr lang="en-US" dirty="0"/>
              <a:t>q</a:t>
            </a:r>
            <a:r>
              <a:rPr lang="en-US" baseline="-25000" dirty="0"/>
              <a:t>i</a:t>
            </a:r>
            <a:r>
              <a:rPr lang="en-US" dirty="0" smtClean="0"/>
              <a:t>, 𝞼, action </a:t>
            </a:r>
            <a:r>
              <a:rPr lang="en-US" dirty="0"/>
              <a:t>,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 smtClean="0"/>
              <a:t>&gt;    : </a:t>
            </a:r>
            <a:r>
              <a:rPr lang="en-US" dirty="0"/>
              <a:t>A </a:t>
            </a:r>
            <a:r>
              <a:rPr lang="en-US" dirty="0" smtClean="0"/>
              <a:t>quadruple</a:t>
            </a:r>
          </a:p>
          <a:p>
            <a:r>
              <a:rPr lang="en-US" dirty="0"/>
              <a:t> </a:t>
            </a:r>
            <a:r>
              <a:rPr lang="en-US" dirty="0" smtClean="0"/>
              <a:t>   q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: current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    𝞼 : element of ∑ U B</a:t>
            </a:r>
          </a:p>
          <a:p>
            <a:r>
              <a:rPr lang="en-US" dirty="0"/>
              <a:t> </a:t>
            </a:r>
            <a:r>
              <a:rPr lang="en-US" dirty="0" smtClean="0"/>
              <a:t>   Action</a:t>
            </a:r>
            <a:r>
              <a:rPr lang="en-US" dirty="0"/>
              <a:t>: k+3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: next state  (NOTE: q</a:t>
            </a:r>
            <a:r>
              <a:rPr lang="en-US" baseline="-25000" dirty="0"/>
              <a:t>i</a:t>
            </a:r>
            <a:r>
              <a:rPr lang="en-US" dirty="0"/>
              <a:t> can equal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j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Possible </a:t>
            </a:r>
            <a:r>
              <a:rPr lang="en-US" dirty="0"/>
              <a:t>Machine </a:t>
            </a:r>
            <a:r>
              <a:rPr lang="en-US" dirty="0" smtClean="0"/>
              <a:t>Actions:</a:t>
            </a:r>
          </a:p>
          <a:p>
            <a:r>
              <a:rPr lang="en-US" dirty="0"/>
              <a:t> </a:t>
            </a:r>
            <a:r>
              <a:rPr lang="en-US" dirty="0" smtClean="0"/>
              <a:t>   Write </a:t>
            </a:r>
            <a:r>
              <a:rPr lang="en-US" dirty="0"/>
              <a:t>any of </a:t>
            </a: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…</a:t>
            </a:r>
            <a:r>
              <a:rPr lang="en-US" dirty="0" err="1" smtClean="0"/>
              <a:t>a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r>
              <a:rPr lang="en-US" dirty="0"/>
              <a:t> </a:t>
            </a:r>
            <a:r>
              <a:rPr lang="en-US" dirty="0" smtClean="0"/>
              <a:t>   Move </a:t>
            </a:r>
            <a:r>
              <a:rPr lang="en-US" dirty="0"/>
              <a:t>left one square </a:t>
            </a:r>
            <a:r>
              <a:rPr lang="en-US" dirty="0" smtClean="0"/>
              <a:t>L</a:t>
            </a:r>
          </a:p>
          <a:p>
            <a:r>
              <a:rPr lang="en-US" dirty="0"/>
              <a:t> </a:t>
            </a:r>
            <a:r>
              <a:rPr lang="en-US" dirty="0" smtClean="0"/>
              <a:t>   Move </a:t>
            </a:r>
            <a:r>
              <a:rPr lang="en-US" dirty="0"/>
              <a:t>right one square </a:t>
            </a:r>
            <a:r>
              <a:rPr lang="en-US" dirty="0" smtClean="0"/>
              <a:t>R</a:t>
            </a:r>
          </a:p>
          <a:p>
            <a:r>
              <a:rPr lang="en-US" dirty="0"/>
              <a:t> </a:t>
            </a:r>
            <a:r>
              <a:rPr lang="en-US" dirty="0" smtClean="0"/>
              <a:t>   Erase </a:t>
            </a:r>
            <a:r>
              <a:rPr lang="en-US" dirty="0"/>
              <a:t>symbol being scanned </a:t>
            </a:r>
            <a:r>
              <a:rPr lang="en-US" dirty="0" smtClean="0"/>
              <a:t>B</a:t>
            </a:r>
          </a:p>
          <a:p>
            <a:r>
              <a:rPr lang="en-US" dirty="0"/>
              <a:t> </a:t>
            </a:r>
            <a:r>
              <a:rPr lang="en-US" dirty="0" smtClean="0"/>
              <a:t>   Or </a:t>
            </a:r>
            <a:r>
              <a:rPr lang="en-US" dirty="0"/>
              <a:t>may write auxiliary symbols: *, x, y, etc. </a:t>
            </a:r>
            <a:r>
              <a:rPr lang="en-US" dirty="0" smtClean="0"/>
              <a:t>(𝞒 : </a:t>
            </a:r>
            <a:r>
              <a:rPr lang="en-US" dirty="0"/>
              <a:t>auxiliary alphabet)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3" t="22554" r="31231" b="47048"/>
          <a:stretch/>
        </p:blipFill>
        <p:spPr>
          <a:xfrm>
            <a:off x="2362449" y="1524000"/>
            <a:ext cx="7848755" cy="3665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1251" y="5589888"/>
            <a:ext cx="3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begin with a strategy…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Machines Continued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335" y="2057401"/>
            <a:ext cx="2458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 </a:t>
            </a:r>
            <a:r>
              <a:rPr lang="el-GR" dirty="0" smtClean="0"/>
              <a:t>ω</a:t>
            </a:r>
            <a:r>
              <a:rPr lang="en-US" dirty="0" smtClean="0"/>
              <a:t> </a:t>
            </a:r>
            <a:r>
              <a:rPr lang="el-GR" dirty="0" smtClean="0"/>
              <a:t>ε</a:t>
            </a:r>
            <a:r>
              <a:rPr lang="en-US" dirty="0" smtClean="0"/>
              <a:t> L (m)</a:t>
            </a:r>
          </a:p>
          <a:p>
            <a:r>
              <a:rPr lang="en-US" dirty="0"/>
              <a:t>t</a:t>
            </a:r>
            <a:r>
              <a:rPr lang="en-US" dirty="0" smtClean="0"/>
              <a:t>hen M halts with a ‘1’ on an otherwise blank tape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34" t="14877" r="37277" b="49505"/>
          <a:stretch/>
        </p:blipFill>
        <p:spPr>
          <a:xfrm>
            <a:off x="3163330" y="1463198"/>
            <a:ext cx="6620750" cy="4902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335" y="3780258"/>
            <a:ext cx="192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Language </a:t>
            </a:r>
          </a:p>
          <a:p>
            <a:r>
              <a:rPr lang="en-US" dirty="0" smtClean="0"/>
              <a:t>Recognition </a:t>
            </a:r>
          </a:p>
          <a:p>
            <a:r>
              <a:rPr lang="en-US" dirty="0" smtClean="0"/>
              <a:t>Paradigm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29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2940" y="1177290"/>
            <a:ext cx="10820400" cy="4024125"/>
          </a:xfrm>
        </p:spPr>
        <p:txBody>
          <a:bodyPr/>
          <a:lstStyle/>
          <a:p>
            <a:r>
              <a:rPr lang="en-US" dirty="0" smtClean="0"/>
              <a:t>Suppose </a:t>
            </a:r>
            <a:r>
              <a:rPr lang="el-GR" dirty="0" smtClean="0"/>
              <a:t>ω</a:t>
            </a:r>
            <a:r>
              <a:rPr lang="en-US" dirty="0" smtClean="0"/>
              <a:t> = </a:t>
            </a:r>
            <a:r>
              <a:rPr lang="en-US" dirty="0" err="1" smtClean="0"/>
              <a:t>abba</a:t>
            </a:r>
            <a:r>
              <a:rPr lang="en-US" dirty="0" smtClean="0"/>
              <a:t> (when a occurs first, take “northern route”)</a:t>
            </a:r>
            <a:endParaRPr lang="en-US" dirty="0"/>
          </a:p>
          <a:p>
            <a:r>
              <a:rPr lang="en-US" dirty="0" smtClean="0"/>
              <a:t>| q</a:t>
            </a:r>
            <a:r>
              <a:rPr lang="en-US" baseline="-25000" dirty="0" smtClean="0"/>
              <a:t>0</a:t>
            </a:r>
            <a:r>
              <a:rPr lang="en-US" dirty="0" smtClean="0"/>
              <a:t>  </a:t>
            </a:r>
            <a:r>
              <a:rPr lang="en-US" u="sng" dirty="0" err="1" smtClean="0"/>
              <a:t>a</a:t>
            </a:r>
            <a:r>
              <a:rPr lang="en-US" dirty="0" err="1" smtClean="0"/>
              <a:t>bba</a:t>
            </a:r>
            <a:r>
              <a:rPr lang="en-US" dirty="0" smtClean="0"/>
              <a:t>  | q</a:t>
            </a:r>
            <a:r>
              <a:rPr lang="en-US" baseline="-25000" dirty="0" smtClean="0"/>
              <a:t>0</a:t>
            </a:r>
            <a:r>
              <a:rPr lang="en-US" dirty="0" smtClean="0"/>
              <a:t>  </a:t>
            </a:r>
            <a:r>
              <a:rPr lang="en-US" u="sng" dirty="0" smtClean="0"/>
              <a:t>*</a:t>
            </a:r>
            <a:r>
              <a:rPr lang="en-US" dirty="0" err="1" smtClean="0"/>
              <a:t>bba</a:t>
            </a:r>
            <a:r>
              <a:rPr lang="en-US" dirty="0"/>
              <a:t> </a:t>
            </a:r>
            <a:r>
              <a:rPr lang="en-US" dirty="0" smtClean="0"/>
              <a:t> | q</a:t>
            </a:r>
            <a:r>
              <a:rPr lang="en-US" baseline="-25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 *</a:t>
            </a:r>
            <a:r>
              <a:rPr lang="en-US" u="sng" dirty="0" err="1" smtClean="0"/>
              <a:t>b</a:t>
            </a:r>
            <a:r>
              <a:rPr lang="en-US" dirty="0" err="1" smtClean="0"/>
              <a:t>ba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en-US" dirty="0" smtClean="0"/>
              <a:t>q</a:t>
            </a:r>
            <a:r>
              <a:rPr lang="en-US" baseline="-25000" dirty="0" smtClean="0"/>
              <a:t>5 </a:t>
            </a:r>
            <a:r>
              <a:rPr lang="en-US" dirty="0" smtClean="0"/>
              <a:t> *</a:t>
            </a:r>
            <a:r>
              <a:rPr lang="en-US" u="sng" dirty="0" smtClean="0"/>
              <a:t>*</a:t>
            </a:r>
            <a:r>
              <a:rPr lang="en-US" dirty="0" err="1" smtClean="0"/>
              <a:t>ba</a:t>
            </a:r>
            <a:r>
              <a:rPr lang="en-US" dirty="0" smtClean="0"/>
              <a:t> | q</a:t>
            </a:r>
            <a:r>
              <a:rPr lang="en-US" baseline="-25000" dirty="0" smtClean="0"/>
              <a:t>5 </a:t>
            </a:r>
            <a:r>
              <a:rPr lang="en-US" dirty="0" smtClean="0"/>
              <a:t> </a:t>
            </a:r>
            <a:r>
              <a:rPr lang="en-US" u="sng" dirty="0" smtClean="0"/>
              <a:t>*</a:t>
            </a:r>
            <a:r>
              <a:rPr lang="en-US" dirty="0" smtClean="0"/>
              <a:t>*</a:t>
            </a:r>
            <a:r>
              <a:rPr lang="en-US" dirty="0" err="1" smtClean="0"/>
              <a:t>ba</a:t>
            </a:r>
            <a:r>
              <a:rPr lang="en-US" dirty="0"/>
              <a:t> | </a:t>
            </a:r>
            <a:r>
              <a:rPr lang="en-US" dirty="0" smtClean="0"/>
              <a:t>q</a:t>
            </a:r>
            <a:r>
              <a:rPr lang="en-US" baseline="-25000" dirty="0" smtClean="0"/>
              <a:t>5 </a:t>
            </a:r>
            <a:r>
              <a:rPr lang="en-US" dirty="0" smtClean="0"/>
              <a:t> </a:t>
            </a:r>
            <a:r>
              <a:rPr lang="en-US" u="sng" dirty="0" smtClean="0"/>
              <a:t>B</a:t>
            </a:r>
            <a:r>
              <a:rPr lang="en-US" dirty="0" smtClean="0"/>
              <a:t>**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smtClean="0"/>
              <a:t>| q</a:t>
            </a:r>
            <a:r>
              <a:rPr lang="en-US" baseline="-25000" dirty="0" smtClean="0"/>
              <a:t>0  </a:t>
            </a:r>
            <a:r>
              <a:rPr lang="en-US" u="sng" dirty="0" smtClean="0"/>
              <a:t>*</a:t>
            </a:r>
            <a:r>
              <a:rPr lang="en-US" dirty="0" smtClean="0"/>
              <a:t>*</a:t>
            </a:r>
            <a:r>
              <a:rPr lang="en-US" dirty="0" err="1" smtClean="0"/>
              <a:t>ba</a:t>
            </a:r>
            <a:r>
              <a:rPr lang="en-US" dirty="0" smtClean="0"/>
              <a:t> 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(Where did B go?)</a:t>
            </a:r>
          </a:p>
          <a:p>
            <a:r>
              <a:rPr lang="en-US" dirty="0" smtClean="0"/>
              <a:t>(‘b’ occurs first, take “southern route”)</a:t>
            </a:r>
          </a:p>
          <a:p>
            <a:r>
              <a:rPr lang="en-US" dirty="0"/>
              <a:t>| </a:t>
            </a:r>
            <a:r>
              <a:rPr lang="en-US" dirty="0" smtClean="0"/>
              <a:t>q</a:t>
            </a:r>
            <a:r>
              <a:rPr lang="en-US" baseline="-25000" dirty="0" smtClean="0"/>
              <a:t>2  </a:t>
            </a:r>
            <a:r>
              <a:rPr lang="en-US" dirty="0" smtClean="0"/>
              <a:t>**</a:t>
            </a:r>
            <a:r>
              <a:rPr lang="en-US" u="sng" dirty="0" smtClean="0"/>
              <a:t>*</a:t>
            </a:r>
            <a:r>
              <a:rPr lang="en-US" dirty="0" smtClean="0"/>
              <a:t>a </a:t>
            </a:r>
            <a:r>
              <a:rPr lang="en-US" dirty="0"/>
              <a:t>| </a:t>
            </a:r>
            <a:r>
              <a:rPr lang="en-US" dirty="0" smtClean="0"/>
              <a:t>q</a:t>
            </a:r>
            <a:r>
              <a:rPr lang="en-US" baseline="-25000" dirty="0" smtClean="0"/>
              <a:t>4</a:t>
            </a:r>
            <a:r>
              <a:rPr lang="en-US" dirty="0" smtClean="0"/>
              <a:t>  ***</a:t>
            </a:r>
            <a:r>
              <a:rPr lang="en-US" u="sng" dirty="0"/>
              <a:t>a</a:t>
            </a:r>
            <a:r>
              <a:rPr lang="en-US" dirty="0"/>
              <a:t> | q</a:t>
            </a:r>
            <a:r>
              <a:rPr lang="en-US" baseline="-25000" dirty="0"/>
              <a:t>5</a:t>
            </a:r>
            <a:r>
              <a:rPr lang="en-US" dirty="0"/>
              <a:t> </a:t>
            </a:r>
            <a:r>
              <a:rPr lang="en-US" dirty="0" smtClean="0"/>
              <a:t> ***</a:t>
            </a:r>
            <a:r>
              <a:rPr lang="en-US" u="sng" dirty="0" smtClean="0"/>
              <a:t>*</a:t>
            </a:r>
            <a:r>
              <a:rPr lang="en-US" dirty="0" smtClean="0"/>
              <a:t> | q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u="sng" dirty="0" smtClean="0"/>
              <a:t>*</a:t>
            </a:r>
            <a:r>
              <a:rPr lang="en-US" dirty="0" smtClean="0"/>
              <a:t>***  | q</a:t>
            </a:r>
            <a:r>
              <a:rPr lang="en-US" baseline="-25000" dirty="0" smtClean="0"/>
              <a:t>6</a:t>
            </a:r>
            <a:r>
              <a:rPr lang="en-US" dirty="0" smtClean="0"/>
              <a:t> **** </a:t>
            </a:r>
          </a:p>
          <a:p>
            <a:r>
              <a:rPr lang="en-US" dirty="0" smtClean="0"/>
              <a:t>Tape cleanup:   | q</a:t>
            </a:r>
            <a:r>
              <a:rPr lang="en-US" baseline="-25000" dirty="0" smtClean="0"/>
              <a:t>6 </a:t>
            </a:r>
            <a:r>
              <a:rPr lang="en-US" dirty="0" smtClean="0"/>
              <a:t>B  | q</a:t>
            </a:r>
            <a:r>
              <a:rPr lang="en-US" baseline="-25000" dirty="0" smtClean="0"/>
              <a:t>8 </a:t>
            </a:r>
            <a:r>
              <a:rPr lang="en-US" u="sng" dirty="0" smtClean="0"/>
              <a:t>1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503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5780" y="685800"/>
            <a:ext cx="10820400" cy="40241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And what if        </a:t>
            </a:r>
            <a:r>
              <a:rPr lang="el-GR" sz="1800" dirty="0" smtClean="0"/>
              <a:t>ω</a:t>
            </a:r>
            <a:r>
              <a:rPr lang="en-US" sz="1800" dirty="0" smtClean="0"/>
              <a:t> = a </a:t>
            </a:r>
          </a:p>
          <a:p>
            <a:pPr marL="2286000" lvl="5" indent="0">
              <a:buNone/>
            </a:pPr>
            <a:r>
              <a:rPr lang="en-US" sz="1800" dirty="0" smtClean="0"/>
              <a:t>b</a:t>
            </a:r>
          </a:p>
          <a:p>
            <a:pPr marL="2286000" lvl="5" indent="0">
              <a:buNone/>
            </a:pPr>
            <a:r>
              <a:rPr lang="en-US" sz="1800" dirty="0" smtClean="0"/>
              <a:t>aba</a:t>
            </a:r>
          </a:p>
          <a:p>
            <a:pPr marL="2286000" lvl="5" indent="0">
              <a:buNone/>
            </a:pPr>
            <a:r>
              <a:rPr lang="en-US" sz="1800" dirty="0" err="1"/>
              <a:t>b</a:t>
            </a:r>
            <a:r>
              <a:rPr lang="en-US" sz="1800" dirty="0" err="1" smtClean="0"/>
              <a:t>ba</a:t>
            </a:r>
            <a:endParaRPr lang="en-US" sz="1800" dirty="0" smtClean="0"/>
          </a:p>
          <a:p>
            <a:pPr marL="2286000" lvl="5" indent="0">
              <a:buNone/>
            </a:pPr>
            <a:r>
              <a:rPr lang="en-US" sz="1800" dirty="0" err="1"/>
              <a:t>b</a:t>
            </a:r>
            <a:r>
              <a:rPr lang="en-US" sz="1800" dirty="0" err="1" smtClean="0"/>
              <a:t>ab</a:t>
            </a:r>
            <a:r>
              <a:rPr lang="en-US" sz="1800" dirty="0" smtClean="0"/>
              <a:t> ??</a:t>
            </a:r>
            <a:endParaRPr lang="en-US" sz="1800" dirty="0"/>
          </a:p>
          <a:p>
            <a:pPr marL="2286000" lvl="5" indent="0">
              <a:buNone/>
            </a:pPr>
            <a:endParaRPr lang="en-US" sz="1800" dirty="0" smtClean="0"/>
          </a:p>
          <a:p>
            <a:pPr marL="2286000" lvl="5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179212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cci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LucciTheme.thmx</Template>
  <TotalTime>348</TotalTime>
  <Words>363</Words>
  <Application>Microsoft Macintosh PowerPoint</Application>
  <PresentationFormat>Custom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LucciTheme</vt:lpstr>
      <vt:lpstr>LECTURE 6 TURING MACHINES</vt:lpstr>
      <vt:lpstr>Keywords</vt:lpstr>
      <vt:lpstr>Turing Machines: Formal Definition</vt:lpstr>
      <vt:lpstr>Slide 4</vt:lpstr>
      <vt:lpstr>Turing Machines Formally</vt:lpstr>
      <vt:lpstr>Example</vt:lpstr>
      <vt:lpstr>Turing Machines Continued</vt:lpstr>
      <vt:lpstr>Slide 8</vt:lpstr>
      <vt:lpstr>Slide 9</vt:lpstr>
      <vt:lpstr>Transduction  Paradigm</vt:lpstr>
      <vt:lpstr>Some Homework</vt:lpstr>
      <vt:lpstr>More Homework</vt:lpstr>
      <vt:lpstr>More Homework</vt:lpstr>
      <vt:lpstr>More Homework</vt:lpstr>
      <vt:lpstr>A Deterministic Turing Machine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Frandy Andujar</dc:creator>
  <cp:lastModifiedBy>Lucci</cp:lastModifiedBy>
  <cp:revision>34</cp:revision>
  <dcterms:created xsi:type="dcterms:W3CDTF">2014-12-09T22:40:19Z</dcterms:created>
  <dcterms:modified xsi:type="dcterms:W3CDTF">2016-10-06T18:48:20Z</dcterms:modified>
</cp:coreProperties>
</file>